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 SemiBold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Lexend Deca Light"/>
      <p:regular r:id="rId54"/>
      <p:bold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Lexend Deca"/>
      <p:regular r:id="rId60"/>
      <p:bold r:id="rId61"/>
    </p:embeddedFont>
    <p:embeddedFont>
      <p:font typeface="Nunito Black"/>
      <p:bold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SemiBold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SemiBold-italic.fntdata"/><Relationship Id="rId47" Type="http://schemas.openxmlformats.org/officeDocument/2006/relationships/font" Target="fonts/NunitoSemiBold-bold.fntdata"/><Relationship Id="rId49" Type="http://schemas.openxmlformats.org/officeDocument/2006/relationships/font" Target="fonts/Nunito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Black-bold.fntdata"/><Relationship Id="rId61" Type="http://schemas.openxmlformats.org/officeDocument/2006/relationships/font" Target="fonts/LexendDeca-bold.fntdata"/><Relationship Id="rId20" Type="http://schemas.openxmlformats.org/officeDocument/2006/relationships/slide" Target="slides/slide15.xml"/><Relationship Id="rId63" Type="http://schemas.openxmlformats.org/officeDocument/2006/relationships/font" Target="fonts/NunitoBlack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exendDec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LexendDecaLight-bold.fntdata"/><Relationship Id="rId10" Type="http://schemas.openxmlformats.org/officeDocument/2006/relationships/slide" Target="slides/slide5.xml"/><Relationship Id="rId54" Type="http://schemas.openxmlformats.org/officeDocument/2006/relationships/font" Target="fonts/LexendDecaLight-regular.fntdata"/><Relationship Id="rId13" Type="http://schemas.openxmlformats.org/officeDocument/2006/relationships/slide" Target="slides/slide8.xml"/><Relationship Id="rId57" Type="http://schemas.openxmlformats.org/officeDocument/2006/relationships/font" Target="fonts/Nunito-bold.fntdata"/><Relationship Id="rId12" Type="http://schemas.openxmlformats.org/officeDocument/2006/relationships/slide" Target="slides/slide7.xml"/><Relationship Id="rId56" Type="http://schemas.openxmlformats.org/officeDocument/2006/relationships/font" Target="fonts/Nunito-regular.fntdata"/><Relationship Id="rId15" Type="http://schemas.openxmlformats.org/officeDocument/2006/relationships/slide" Target="slides/slide10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9.xml"/><Relationship Id="rId58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0a7261f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0a7261f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2442c076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2442c076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2442c076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2442c076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442c076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2442c076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040b0b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040b0b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2442c076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2442c076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2442c076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2442c076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442c076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2442c076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2442c076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2442c076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2598a455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2598a455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2598a455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2598a455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0a7261f7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0a7261f7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2598a45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2598a45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598a455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2598a455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2598a45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2598a45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2442c076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2442c076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2442c076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2442c076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2442c076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2442c076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2598a455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2598a455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2442c076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2442c076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2442c076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2442c076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2442c076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2442c076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0a7261f7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0a7261f7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2598a455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2598a455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2442c076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2442c076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2442c076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2442c076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2442c076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2442c076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2442c076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2442c076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2442c076c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2442c076c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2442c07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2442c07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2442c076c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2442c076c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2442c076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2442c076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2442c076c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2442c076c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2442c07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2442c07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040b0bed9_1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3040b0bed9_1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2442c07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2442c07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442c076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442c076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Entorno de desarrollo (paquetes)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Dependencias (Frameworks, bibliotecas)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Versiones de entornos de ejecución (runtime, versión Node)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Equivalencia de entornos de desarrollo (compartir el código)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Equivalencia con entornos productivos (pasar a producción)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Servicios externos (integración con otros servicios ejem: base de datos)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2442c076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2442c076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FF3F8"/>
                </a:solidFill>
                <a:highlight>
                  <a:srgbClr val="24385B"/>
                </a:highlight>
                <a:latin typeface="Roboto"/>
                <a:ea typeface="Roboto"/>
                <a:cs typeface="Roboto"/>
                <a:sym typeface="Roboto"/>
              </a:rPr>
              <a:t>Llevar la aplicación donde se va a desplegar (Transformarse en un artefacto)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2442c076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2442c076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Implementar la solución en el ambiente de producción (Subir a producción)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reto Hacer que funcione como debería funcionar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2442c076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2442c076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Dependencia de aplicación (paquetes, runtime)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Compatibilidad con el entorno productivo (sistema operativo poco amigable con la solución)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Disponibilidad de servicios externos (Acceso a los servicios externos)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Recursos de hardware (Capacidad de ejecución - Menos memoria, procesador más debil)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showMasterSp="0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5" Type="http://schemas.openxmlformats.org/officeDocument/2006/relationships/hyperlink" Target="https://docs.docker.com/engine/reference/commandline/build/" TargetMode="External"/><Relationship Id="rId6" Type="http://schemas.openxmlformats.org/officeDocument/2006/relationships/hyperlink" Target="https://docs.docker.com/engine/reference/commandline/ru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0000" l="0" r="0" t="0"/>
          <a:stretch/>
        </p:blipFill>
        <p:spPr>
          <a:xfrm>
            <a:off x="-25" y="0"/>
            <a:ext cx="9144024" cy="42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24375" y="1613825"/>
            <a:ext cx="7157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Líderes del crecimiento del desarrollador en LATAM</a:t>
            </a:r>
            <a:endParaRPr b="1" i="0" sz="40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8268" l="3361" r="7224" t="18822"/>
          <a:stretch/>
        </p:blipFill>
        <p:spPr>
          <a:xfrm>
            <a:off x="497159" y="701375"/>
            <a:ext cx="238327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46825" y="15199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97150" y="3810000"/>
            <a:ext cx="473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lang="en" sz="13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Cursos creados por expertos que trabajan en: </a:t>
            </a:r>
            <a:endParaRPr b="1" i="0" sz="1300" u="none" cap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3598" y="4359511"/>
            <a:ext cx="1564701" cy="38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8752" y="4360800"/>
            <a:ext cx="1089411" cy="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49750" y="4325950"/>
            <a:ext cx="1579710" cy="6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2325" y="4284600"/>
            <a:ext cx="1564695" cy="6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89136" y="4909703"/>
            <a:ext cx="21606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M Sans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exend Deca Light"/>
                <a:ea typeface="Lexend Deca Light"/>
                <a:cs typeface="Lexend Deca Light"/>
                <a:sym typeface="Lexend Deca Light"/>
              </a:rPr>
              <a:t>www.silabuz.com - hola@silabuz.com</a:t>
            </a:r>
            <a:endParaRPr b="0" i="0" sz="500" u="none" cap="none" strike="noStrike">
              <a:solidFill>
                <a:srgbClr val="000000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/>
          <p:nvPr/>
        </p:nvSpPr>
        <p:spPr>
          <a:xfrm>
            <a:off x="1137900" y="95061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Entonces ahora quién podrá ayudarnos…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2645925" y="3738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DOCKER!</a:t>
            </a:r>
            <a:endParaRPr b="1" sz="24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650" y="3456212"/>
            <a:ext cx="1072525" cy="10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25" y="832050"/>
            <a:ext cx="4318049" cy="290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942450" y="1377900"/>
            <a:ext cx="3556500" cy="20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"/>
              <a:buFont typeface="Arial"/>
              <a:buNone/>
            </a:pPr>
            <a:r>
              <a:rPr lang="en" sz="2901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Docker te permite construir, distribuir y ejecutar cualquier aplicación en cualquier lugar.</a:t>
            </a:r>
            <a:endParaRPr sz="2901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6"/>
              <a:buFont typeface="Arial"/>
              <a:buNone/>
            </a:pPr>
            <a:r>
              <a:t/>
            </a:r>
            <a:endParaRPr b="1" sz="433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440525" y="1293313"/>
            <a:ext cx="63732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rgbClr val="232F3E"/>
                </a:solidFill>
              </a:rPr>
              <a:t>Docker es una plataforma de software que permite crear, probar e implementar aplicaciones rápidamente. </a:t>
            </a:r>
            <a:endParaRPr sz="1800">
              <a:solidFill>
                <a:srgbClr val="232F3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rgbClr val="232F3E"/>
                </a:solidFill>
              </a:rPr>
              <a:t>Docker empaqueta software en unidades estandarizadas llamadas </a:t>
            </a:r>
            <a:r>
              <a:rPr lang="en" sz="1800">
                <a:solidFill>
                  <a:schemeClr val="accent1"/>
                </a:solidFill>
              </a:rPr>
              <a:t>contenedores</a:t>
            </a:r>
            <a:r>
              <a:rPr lang="en" sz="1800">
                <a:solidFill>
                  <a:srgbClr val="232F3E"/>
                </a:solidFill>
              </a:rPr>
              <a:t> que incluyen todo lo necesario para que el software se ejecute.</a:t>
            </a:r>
            <a:endParaRPr sz="18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440525" y="534575"/>
            <a:ext cx="4046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400">
                <a:solidFill>
                  <a:schemeClr val="dk1"/>
                </a:solidFill>
              </a:rPr>
              <a:t>¿Qué es docker?</a:t>
            </a:r>
            <a:endParaRPr b="1" sz="10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750" y="2877727"/>
            <a:ext cx="3170250" cy="1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460900" y="173925"/>
            <a:ext cx="43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¿Qué es un contenedor?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025" y="44491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750" y="1686638"/>
            <a:ext cx="3405775" cy="2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10525" y="953750"/>
            <a:ext cx="4579200" cy="3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Los contenedores son una forma de ejecución contenida.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Dentro de un contenedor se encuentra todo lo necesario para su funcionamiento.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Los contenedores no contienen imágenes del sistema operativo.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En implementaciones de aplicaciones de mayor tamaño, se pueden poner en marcha varios contenedores llamados clusters que serán gestionados por un orquestador como kubernetes.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501350" y="328525"/>
            <a:ext cx="432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¿Qué es virtualización?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556425" y="913525"/>
            <a:ext cx="38718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En Informática, la virtualización utiliza el software para imitar las características del hardware y crear un sistema informático virtual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775850" y="2484488"/>
            <a:ext cx="3268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¿Qué es una </a:t>
            </a:r>
            <a:r>
              <a:rPr b="1" lang="en" sz="2600">
                <a:solidFill>
                  <a:schemeClr val="dk1"/>
                </a:solidFill>
              </a:rPr>
              <a:t>máquina</a:t>
            </a:r>
            <a:r>
              <a:rPr b="1" lang="en" sz="2600">
                <a:solidFill>
                  <a:schemeClr val="dk1"/>
                </a:solidFill>
              </a:rPr>
              <a:t> virtual / </a:t>
            </a:r>
            <a:r>
              <a:rPr b="1" lang="en" sz="2600">
                <a:solidFill>
                  <a:schemeClr val="dk1"/>
                </a:solidFill>
              </a:rPr>
              <a:t>Virtual Machine</a:t>
            </a:r>
            <a:r>
              <a:rPr b="1" lang="en" sz="2600">
                <a:solidFill>
                  <a:schemeClr val="dk1"/>
                </a:solidFill>
              </a:rPr>
              <a:t>?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4824525" y="2330600"/>
            <a:ext cx="387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Es un software que permite aislarse del sistema operativo subyacente y compartirlo entre varias aplicaciones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La tecnología de VMs permite compartir el hardware de modo que lo puedan utilizar varios sistemas operativos al mismo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tiempo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547" y="619872"/>
            <a:ext cx="3689749" cy="13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38" y="341825"/>
            <a:ext cx="7759325" cy="39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75" y="152400"/>
            <a:ext cx="4328676" cy="49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025" y="44491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6825" y="1168050"/>
            <a:ext cx="3641399" cy="24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855325" y="2110050"/>
            <a:ext cx="328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Plataforma que permite construir, ejecutar y compartir aplicaciones mediante contenedores.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070" y="2110050"/>
            <a:ext cx="3471718" cy="8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647700" y="3276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Resumiendo: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1229075" y="1011675"/>
            <a:ext cx="68691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Algunos conceptos importantes sobre contenedores</a:t>
            </a:r>
            <a:endParaRPr sz="44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617100" y="860775"/>
            <a:ext cx="31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Imágenes</a:t>
            </a:r>
            <a:endParaRPr b="1" sz="260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247" y="1450800"/>
            <a:ext cx="4131199" cy="24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617100" y="1839250"/>
            <a:ext cx="310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Una imagen es un archivo inerte, inmutable, que es esencialmente una instantánea de un contenedor. 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Las imágenes se crean con el comando </a:t>
            </a:r>
            <a:r>
              <a:rPr lang="en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build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 , y producirán un contenedor cuando se inicie con</a:t>
            </a:r>
            <a:r>
              <a:rPr lang="en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run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000975" y="2453150"/>
            <a:ext cx="298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TEMAS DE</a:t>
            </a:r>
            <a:endParaRPr b="1" i="0" sz="20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LA CLASE</a:t>
            </a:r>
            <a:endParaRPr b="1" i="0" sz="20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063850" y="538050"/>
            <a:ext cx="4163100" cy="27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Problemas del desarrollo de software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 Docker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Contenedores - Imagenes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Comandos </a:t>
            </a: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básicos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Dockerfile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</a:rPr>
              <a:t>Docker-compose</a:t>
            </a:r>
            <a:endParaRPr b="1" sz="17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0863" y="1257298"/>
            <a:ext cx="965524" cy="9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1201150" y="1122275"/>
            <a:ext cx="31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Contenedores</a:t>
            </a:r>
            <a:endParaRPr b="1" sz="26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1201150" y="2100750"/>
            <a:ext cx="310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 usar una metáfora de programación, si una imagen es una clase, entonces una container es una instancia de un objeto de tiempo de ejecución clase-a.</a:t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100" y="1590700"/>
            <a:ext cx="24193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617100" y="860775"/>
            <a:ext cx="31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Dockerfile</a:t>
            </a:r>
            <a:endParaRPr b="1" sz="2600"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617100" y="1839250"/>
            <a:ext cx="3105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Un </a:t>
            </a:r>
            <a:r>
              <a:rPr b="1" lang="en">
                <a:solidFill>
                  <a:srgbClr val="212529"/>
                </a:solidFill>
                <a:highlight>
                  <a:srgbClr val="FFFFFF"/>
                </a:highlight>
              </a:rPr>
              <a:t>Dockerfile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 es un archivo de </a:t>
            </a:r>
            <a:r>
              <a:rPr b="1" lang="en">
                <a:solidFill>
                  <a:srgbClr val="212529"/>
                </a:solidFill>
                <a:highlight>
                  <a:srgbClr val="FFFFFF"/>
                </a:highlight>
              </a:rPr>
              <a:t>texto plano que contiene una serie de instrucciones necesarias para crear una imagen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 que, posteriormente, se convertirá en una sola aplicación utilizada para un determinado propósito.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675" y="1596650"/>
            <a:ext cx="4253826" cy="17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83550" y="630300"/>
            <a:ext cx="31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Imágenes</a:t>
            </a:r>
            <a:endParaRPr b="1" sz="2600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383550" y="1619588"/>
            <a:ext cx="59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Las imágenes locales se pueden listar ejecutando </a:t>
            </a:r>
            <a:r>
              <a:rPr lang="en">
                <a:solidFill>
                  <a:srgbClr val="E83E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docker images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383550" y="2369513"/>
            <a:ext cx="8080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REPOSITORY                TAG                 IMAGE ID            CREATED             VIRTUAL SIZE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                   13.10               5e019ab7bf6d        2 months ago        180 MB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                   14.04               99ec81b80c55        2 months ago        266 MB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                   latest              99ec81b80c55        2 months ago        266 MB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ubuntu                    trusty              99ec81b80c55        2 months ago        266 MB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52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&lt;none&gt;                    &lt;none&gt;              4ab0d9120985        3 months ago        486.5 MB</a:t>
            </a:r>
            <a:endParaRPr sz="1050">
              <a:solidFill>
                <a:srgbClr val="21252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432350" y="541513"/>
            <a:ext cx="63732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Un contenedor se crea a partir de una imagen. Pero un contenedor también puede guardarse como imagen nueva.  </a:t>
            </a:r>
            <a:endParaRPr sz="3000">
              <a:solidFill>
                <a:schemeClr val="dk1"/>
              </a:solidFill>
              <a:latin typeface="Lexend Deca Light"/>
              <a:ea typeface="Lexend Deca Light"/>
              <a:cs typeface="Lexend Deca Light"/>
              <a:sym typeface="Lexend Deca Light"/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29308"/>
          <a:stretch/>
        </p:blipFill>
        <p:spPr>
          <a:xfrm>
            <a:off x="4735300" y="2375976"/>
            <a:ext cx="2033650" cy="1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/>
          <p:nvPr/>
        </p:nvSpPr>
        <p:spPr>
          <a:xfrm>
            <a:off x="2263350" y="1391900"/>
            <a:ext cx="4617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Algunos </a:t>
            </a: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Comandos Básicos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100" y="0"/>
            <a:ext cx="3905300" cy="198671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1140100" y="793250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Descargar una imagen</a:t>
            </a:r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1140100" y="1667983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Listar imagenes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913" y="874745"/>
            <a:ext cx="2951673" cy="19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1140100" y="2439450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Ejecutar una imagen</a:t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1341100" y="2712750"/>
            <a:ext cx="23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-i: modo interactivo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-t: pseudo tty</a:t>
            </a:r>
            <a:endParaRPr sz="1100"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8890" y="1797575"/>
            <a:ext cx="4697722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140100" y="3278663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Ejecutar una imagen</a:t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1341100" y="3551963"/>
            <a:ext cx="235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-d: ejecutar en segundo plano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-p: publicar un puerto </a:t>
            </a:r>
            <a:endParaRPr sz="1100"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8811" y="2712750"/>
            <a:ext cx="5437876" cy="19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1140100" y="261525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Listar contenedores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1140100" y="1101391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Eliminar un contenedor por id</a:t>
            </a: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1140100" y="1976108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Eliminar una imagen por id</a:t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1140100" y="2821995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Detener un contenedor por id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000" y="-531725"/>
            <a:ext cx="2849495" cy="19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463" y="220608"/>
            <a:ext cx="4150549" cy="21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475" y="1101381"/>
            <a:ext cx="4150525" cy="211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3646" y="1941225"/>
            <a:ext cx="4348203" cy="21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1140100" y="3688011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</a:rPr>
              <a:t>Mostrar log de un contenedor por id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3650" y="2807232"/>
            <a:ext cx="4348191" cy="21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/>
          <p:nvPr/>
        </p:nvSpPr>
        <p:spPr>
          <a:xfrm>
            <a:off x="1146075" y="137231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¿</a:t>
            </a: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Qué es Docker Hub?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25" y="606821"/>
            <a:ext cx="7691551" cy="33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263156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/>
          <p:nvPr/>
        </p:nvSpPr>
        <p:spPr>
          <a:xfrm>
            <a:off x="1150150" y="121706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Subiendo el nivel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Dockerfile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520400" y="1186050"/>
            <a:ext cx="7157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4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Docker y         Contenedores </a:t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08550" y="288027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600" y="1046388"/>
            <a:ext cx="2579775" cy="25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08550" y="3107325"/>
            <a:ext cx="2389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5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Sesión 2</a:t>
            </a:r>
            <a:endParaRPr sz="35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617100" y="485950"/>
            <a:ext cx="310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Sintaxis</a:t>
            </a:r>
            <a:endParaRPr b="1" sz="2600"/>
          </a:p>
        </p:txBody>
      </p:sp>
      <p:sp>
        <p:nvSpPr>
          <p:cNvPr id="307" name="Google Shape;307;p43"/>
          <p:cNvSpPr txBox="1"/>
          <p:nvPr/>
        </p:nvSpPr>
        <p:spPr>
          <a:xfrm>
            <a:off x="617100" y="1658975"/>
            <a:ext cx="45345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image: para definir la imagen base de nuestro contenedor.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comando: para ejecutar un comando en el contexto de la imagen.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CMD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comando: para definir el comando que ejecuta el container al arrancar.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EXPOSE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puerto: para definir puertos donde el contenedor acepta conexiones.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ENV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var=value: para definir variables de entorno.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origen destino: para copiar ficheros dentro de la imagen.</a:t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VOLUME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path: para definir volúmenes en el contenedor.</a:t>
            </a:r>
            <a:endParaRPr sz="1200"/>
          </a:p>
        </p:txBody>
      </p:sp>
      <p:pic>
        <p:nvPicPr>
          <p:cNvPr id="308" name="Google Shape;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067" y="0"/>
            <a:ext cx="37447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00" y="0"/>
            <a:ext cx="3109138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00" y="1280775"/>
            <a:ext cx="4469385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00" y="2615325"/>
            <a:ext cx="3711533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075" y="1402550"/>
            <a:ext cx="3589649" cy="20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/>
          <p:nvPr/>
        </p:nvSpPr>
        <p:spPr>
          <a:xfrm>
            <a:off x="1176000" y="217981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Docker-Compose 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ctrTitle"/>
          </p:nvPr>
        </p:nvSpPr>
        <p:spPr>
          <a:xfrm>
            <a:off x="311700" y="259525"/>
            <a:ext cx="85206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F161E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Compose es una herramienta para definir y ejecutar aplicaciones Docker de varios contenedores.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00" y="1889924"/>
            <a:ext cx="6043600" cy="27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 rotWithShape="1">
          <a:blip r:embed="rId3">
            <a:alphaModFix/>
          </a:blip>
          <a:srcRect b="22111" l="12733" r="940" t="19113"/>
          <a:stretch/>
        </p:blipFill>
        <p:spPr>
          <a:xfrm>
            <a:off x="4177850" y="1542875"/>
            <a:ext cx="4579024" cy="175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5">
            <a:alphaModFix/>
          </a:blip>
          <a:srcRect b="0" l="0" r="20197" t="0"/>
          <a:stretch/>
        </p:blipFill>
        <p:spPr>
          <a:xfrm>
            <a:off x="200200" y="841050"/>
            <a:ext cx="3574200" cy="3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48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/>
          <p:nvPr/>
        </p:nvSpPr>
        <p:spPr>
          <a:xfrm>
            <a:off x="1150150" y="121706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Manos a la obra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913" y="2257213"/>
            <a:ext cx="2369472" cy="233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73" y="0"/>
            <a:ext cx="77832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/>
          <p:nvPr/>
        </p:nvSpPr>
        <p:spPr>
          <a:xfrm>
            <a:off x="1176000" y="1035388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Reflexiones para la vida</a:t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288" y="2244038"/>
            <a:ext cx="3109650" cy="233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311700" y="471400"/>
            <a:ext cx="8520600" cy="39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es una </a:t>
            </a:r>
            <a:r>
              <a:rPr lang="en"/>
              <a:t>tecnología</a:t>
            </a:r>
            <a:r>
              <a:rPr lang="en"/>
              <a:t> que nos permite distribuir nuestras aplicaciones de forma sencilla y con menos probabilidad de error humano en el proceso.</a:t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311700" y="471400"/>
            <a:ext cx="8520600" cy="39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permite integrar </a:t>
            </a:r>
            <a:r>
              <a:rPr lang="en"/>
              <a:t>más</a:t>
            </a:r>
            <a:r>
              <a:rPr lang="en"/>
              <a:t> talento humano de manera </a:t>
            </a:r>
            <a:r>
              <a:rPr lang="en"/>
              <a:t>rápida y sobre todo ver un crecimiento exponencial y orientado a resultados.</a:t>
            </a:r>
            <a:r>
              <a:rPr lang="en"/>
              <a:t> Usando las </a:t>
            </a:r>
            <a:r>
              <a:rPr lang="en"/>
              <a:t>tecnologías</a:t>
            </a:r>
            <a:r>
              <a:rPr lang="en"/>
              <a:t> aprendidas en clase.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2363613" y="2942322"/>
            <a:ext cx="470100" cy="939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176000" y="1108813"/>
            <a:ext cx="67920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Problemas del desarrollo de software</a:t>
            </a:r>
            <a:endParaRPr sz="4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/>
        </p:nvSpPr>
        <p:spPr>
          <a:xfrm>
            <a:off x="2357250" y="2048400"/>
            <a:ext cx="4641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</a:rPr>
              <a:t>¡Nos vemos!</a:t>
            </a:r>
            <a:endParaRPr b="1" sz="5600">
              <a:solidFill>
                <a:schemeClr val="lt1"/>
              </a:solidFill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3">
            <a:alphaModFix/>
          </a:blip>
          <a:srcRect b="18268" l="3361" r="7224" t="18822"/>
          <a:stretch/>
        </p:blipFill>
        <p:spPr>
          <a:xfrm>
            <a:off x="209252" y="195550"/>
            <a:ext cx="1752725" cy="4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/>
          <p:nvPr/>
        </p:nvSpPr>
        <p:spPr>
          <a:xfrm>
            <a:off x="2408400" y="3162326"/>
            <a:ext cx="471600" cy="109800"/>
          </a:xfrm>
          <a:prstGeom prst="rect">
            <a:avLst/>
          </a:prstGeom>
          <a:solidFill>
            <a:srgbClr val="05D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062" y="1186114"/>
            <a:ext cx="1296331" cy="127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540" y="1168850"/>
            <a:ext cx="1563266" cy="131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957" y="1168850"/>
            <a:ext cx="1471426" cy="131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446188" y="2769307"/>
            <a:ext cx="167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Nunito"/>
                <a:ea typeface="Nunito"/>
                <a:cs typeface="Nunito"/>
                <a:sym typeface="Nunito"/>
              </a:rPr>
              <a:t>Construir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735892" y="2769307"/>
            <a:ext cx="167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Nunito"/>
                <a:ea typeface="Nunito"/>
                <a:cs typeface="Nunito"/>
                <a:sym typeface="Nunito"/>
              </a:rPr>
              <a:t>Distribuir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025608" y="2769307"/>
            <a:ext cx="167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Nunito"/>
                <a:ea typeface="Nunito"/>
                <a:cs typeface="Nunito"/>
                <a:sym typeface="Nunito"/>
              </a:rPr>
              <a:t>Ejecutar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155475" y="1508850"/>
            <a:ext cx="4131600" cy="21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Entorno de desarrollo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Dependencias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Entorno de </a:t>
            </a: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ejecución</a:t>
            </a: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Equivalencias con </a:t>
            </a: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producción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Servicios</a:t>
            </a: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externos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746650" y="450750"/>
            <a:ext cx="672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Problemas al </a:t>
            </a:r>
            <a:r>
              <a:rPr b="1" lang="en" sz="3000">
                <a:solidFill>
                  <a:schemeClr val="dk1"/>
                </a:solidFill>
              </a:rPr>
              <a:t>Construir Software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189250" y="1868775"/>
            <a:ext cx="32574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El </a:t>
            </a: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código</a:t>
            </a: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tiene que </a:t>
            </a: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transformarse</a:t>
            </a: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en un artefacto, o </a:t>
            </a:r>
            <a:r>
              <a:rPr lang="en" sz="16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múltiples, que puedan ser transportados a donde serán ejecutados.</a:t>
            </a:r>
            <a:endParaRPr sz="1600">
              <a:solidFill>
                <a:srgbClr val="232F3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876200" y="405025"/>
            <a:ext cx="4046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Distribuir</a:t>
            </a:r>
            <a:r>
              <a:rPr b="1" lang="en" sz="3000">
                <a:solidFill>
                  <a:schemeClr val="dk1"/>
                </a:solidFill>
              </a:rPr>
              <a:t> Software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50" y="1277725"/>
            <a:ext cx="4171176" cy="27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706500" y="1960900"/>
            <a:ext cx="28866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La </a:t>
            </a:r>
            <a:r>
              <a:rPr lang="en" sz="14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máquina</a:t>
            </a:r>
            <a:r>
              <a:rPr lang="en" sz="14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donde se distribuye siempre es diferente a la </a:t>
            </a:r>
            <a:r>
              <a:rPr lang="en" sz="14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máquina</a:t>
            </a:r>
            <a:r>
              <a:rPr lang="en" sz="1400">
                <a:solidFill>
                  <a:srgbClr val="232F3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donde se escribe el software.</a:t>
            </a:r>
            <a:endParaRPr sz="1400">
              <a:solidFill>
                <a:srgbClr val="232F3E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876200" y="405025"/>
            <a:ext cx="4046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Ejecutar</a:t>
            </a:r>
            <a:r>
              <a:rPr b="1" lang="en" sz="3000">
                <a:solidFill>
                  <a:schemeClr val="dk1"/>
                </a:solidFill>
              </a:rPr>
              <a:t> Software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16303" l="0" r="0" t="0"/>
          <a:stretch/>
        </p:blipFill>
        <p:spPr>
          <a:xfrm>
            <a:off x="1591675" y="1376125"/>
            <a:ext cx="2443450" cy="22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1163100" y="1309350"/>
            <a:ext cx="5085300" cy="25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Dependencias  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Compatibilidad del entorno  de producción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Disponibilidad de servicios externos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emiBold"/>
              <a:buChar char="➢"/>
            </a:pPr>
            <a:r>
              <a:rPr lang="en" sz="18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Recursos de hardware</a:t>
            </a:r>
            <a:endParaRPr sz="1800">
              <a:solidFill>
                <a:schemeClr val="dk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46650" y="450750"/>
            <a:ext cx="6720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Problemas al Ejecutar Software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825" y="4545081"/>
            <a:ext cx="1477500" cy="54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